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64" r:id="rId3"/>
    <p:sldId id="266" r:id="rId4"/>
    <p:sldId id="258" r:id="rId5"/>
    <p:sldId id="322" r:id="rId6"/>
    <p:sldId id="323" r:id="rId7"/>
    <p:sldId id="324" r:id="rId8"/>
    <p:sldId id="325" r:id="rId9"/>
    <p:sldId id="281" r:id="rId10"/>
    <p:sldId id="338" r:id="rId11"/>
    <p:sldId id="265" r:id="rId12"/>
    <p:sldId id="328" r:id="rId13"/>
    <p:sldId id="329" r:id="rId14"/>
    <p:sldId id="330" r:id="rId15"/>
    <p:sldId id="331" r:id="rId16"/>
    <p:sldId id="332" r:id="rId17"/>
    <p:sldId id="334" r:id="rId18"/>
    <p:sldId id="335" r:id="rId19"/>
    <p:sldId id="308" r:id="rId20"/>
    <p:sldId id="309" r:id="rId21"/>
    <p:sldId id="336" r:id="rId22"/>
    <p:sldId id="288" r:id="rId23"/>
    <p:sldId id="280" r:id="rId24"/>
    <p:sldId id="310" r:id="rId25"/>
    <p:sldId id="276" r:id="rId26"/>
    <p:sldId id="339" r:id="rId27"/>
    <p:sldId id="340" r:id="rId28"/>
    <p:sldId id="341" r:id="rId29"/>
    <p:sldId id="289" r:id="rId30"/>
    <p:sldId id="282" r:id="rId31"/>
    <p:sldId id="311" r:id="rId32"/>
    <p:sldId id="279" r:id="rId33"/>
    <p:sldId id="342" r:id="rId34"/>
    <p:sldId id="307" r:id="rId35"/>
    <p:sldId id="283" r:id="rId36"/>
    <p:sldId id="312" r:id="rId37"/>
    <p:sldId id="274" r:id="rId38"/>
    <p:sldId id="291" r:id="rId39"/>
    <p:sldId id="284" r:id="rId40"/>
    <p:sldId id="313" r:id="rId41"/>
    <p:sldId id="277" r:id="rId42"/>
    <p:sldId id="290" r:id="rId43"/>
    <p:sldId id="285" r:id="rId44"/>
    <p:sldId id="317" r:id="rId45"/>
    <p:sldId id="268" r:id="rId46"/>
    <p:sldId id="293" r:id="rId47"/>
    <p:sldId id="286" r:id="rId48"/>
    <p:sldId id="315" r:id="rId49"/>
    <p:sldId id="273" r:id="rId50"/>
    <p:sldId id="300" r:id="rId51"/>
    <p:sldId id="294" r:id="rId52"/>
    <p:sldId id="316" r:id="rId53"/>
    <p:sldId id="275" r:id="rId54"/>
    <p:sldId id="295" r:id="rId55"/>
    <p:sldId id="296" r:id="rId56"/>
    <p:sldId id="349" r:id="rId57"/>
    <p:sldId id="345" r:id="rId58"/>
    <p:sldId id="343" r:id="rId59"/>
    <p:sldId id="344" r:id="rId60"/>
    <p:sldId id="346" r:id="rId61"/>
    <p:sldId id="347" r:id="rId62"/>
    <p:sldId id="352" r:id="rId63"/>
    <p:sldId id="351" r:id="rId64"/>
    <p:sldId id="353" r:id="rId65"/>
    <p:sldId id="350" r:id="rId66"/>
    <p:sldId id="354" r:id="rId67"/>
    <p:sldId id="356" r:id="rId68"/>
    <p:sldId id="357" r:id="rId69"/>
    <p:sldId id="318" r:id="rId70"/>
    <p:sldId id="319" r:id="rId71"/>
    <p:sldId id="320" r:id="rId72"/>
    <p:sldId id="337" r:id="rId73"/>
    <p:sldId id="321" r:id="rId7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39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21" autoAdjust="0"/>
    <p:restoredTop sz="94660"/>
  </p:normalViewPr>
  <p:slideViewPr>
    <p:cSldViewPr snapToGrid="0">
      <p:cViewPr varScale="1">
        <p:scale>
          <a:sx n="74" d="100"/>
          <a:sy n="74" d="100"/>
        </p:scale>
        <p:origin x="4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6673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810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193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766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054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736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181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21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168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665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695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587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713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7623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076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6F2E-579B-49CE-B330-CBE2F33E9ABF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1593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82B6F2E-579B-49CE-B330-CBE2F33E9ABF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075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82B6F2E-579B-49CE-B330-CBE2F33E9ABF}" type="datetimeFigureOut">
              <a:rPr lang="pt-BR" smtClean="0"/>
              <a:t>19/09/2019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99C22A4-FA17-46DE-A907-1BD3C90852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2681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6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g"/><Relationship Id="rId4" Type="http://schemas.openxmlformats.org/officeDocument/2006/relationships/image" Target="../media/image7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eg"/><Relationship Id="rId4" Type="http://schemas.openxmlformats.org/officeDocument/2006/relationships/image" Target="../media/image90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g"/><Relationship Id="rId4" Type="http://schemas.openxmlformats.org/officeDocument/2006/relationships/image" Target="../media/image9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direct?v=8LnZNC4hxdQ&amp;event=video_description&amp;redir_token=dUMiebq21_YkaS_cIGaKKOSaXcl8MTU2ODkyNjM3MkAxNTY4ODM5OTcy&amp;q=http://www.rstudio.com/products/rstudio/download/" TargetMode="External"/><Relationship Id="rId2" Type="http://schemas.openxmlformats.org/officeDocument/2006/relationships/hyperlink" Target="https://www.youtube.com/redirect?v=8LnZNC4hxdQ&amp;event=video_description&amp;redir_token=dUMiebq21_YkaS_cIGaKKOSaXcl8MTU2ODkyNjM3MkAxNTY4ODM5OTcy&amp;q=http://cran.r-project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jpeg"/><Relationship Id="rId4" Type="http://schemas.openxmlformats.org/officeDocument/2006/relationships/image" Target="../media/image100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jpg"/><Relationship Id="rId4" Type="http://schemas.openxmlformats.org/officeDocument/2006/relationships/image" Target="../media/image105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jpeg"/><Relationship Id="rId4" Type="http://schemas.openxmlformats.org/officeDocument/2006/relationships/image" Target="../media/image12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g"/><Relationship Id="rId4" Type="http://schemas.openxmlformats.org/officeDocument/2006/relationships/image" Target="../media/image113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22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jpeg"/><Relationship Id="rId5" Type="http://schemas.openxmlformats.org/officeDocument/2006/relationships/image" Target="../media/image15.jpg"/><Relationship Id="rId15" Type="http://schemas.openxmlformats.org/officeDocument/2006/relationships/image" Target="../media/image2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eg"/><Relationship Id="rId1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5499" y="-2665499"/>
            <a:ext cx="6861002" cy="12191999"/>
          </a:xfrm>
        </p:spPr>
      </p:pic>
    </p:spTree>
    <p:extLst>
      <p:ext uri="{BB962C8B-B14F-4D97-AF65-F5344CB8AC3E}">
        <p14:creationId xmlns:p14="http://schemas.microsoft.com/office/powerpoint/2010/main" val="118093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776549" y="4362994"/>
            <a:ext cx="1162594" cy="261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3" y="315234"/>
            <a:ext cx="11515497" cy="6255383"/>
          </a:xfrm>
        </p:spPr>
      </p:pic>
      <p:sp>
        <p:nvSpPr>
          <p:cNvPr id="10" name="Retângulo 9"/>
          <p:cNvSpPr/>
          <p:nvPr/>
        </p:nvSpPr>
        <p:spPr>
          <a:xfrm>
            <a:off x="1959429" y="4389118"/>
            <a:ext cx="1071154" cy="23513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959429" y="4950824"/>
            <a:ext cx="822960" cy="2351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959429" y="6011333"/>
            <a:ext cx="1227908" cy="29802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de Seta Reta 13"/>
          <p:cNvCxnSpPr/>
          <p:nvPr/>
        </p:nvCxnSpPr>
        <p:spPr>
          <a:xfrm flipH="1" flipV="1">
            <a:off x="1097279" y="4376058"/>
            <a:ext cx="836023" cy="69233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261257" y="3975948"/>
            <a:ext cx="1113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u="sng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EUA</a:t>
            </a:r>
            <a:endParaRPr lang="pt-BR" sz="2000" b="1" u="sng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7" name="Conector de Seta Reta 16"/>
          <p:cNvCxnSpPr/>
          <p:nvPr/>
        </p:nvCxnSpPr>
        <p:spPr>
          <a:xfrm>
            <a:off x="3187337" y="6211388"/>
            <a:ext cx="108421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4389119" y="6011333"/>
            <a:ext cx="2325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Outros países</a:t>
            </a:r>
            <a:endParaRPr lang="pt-BR" sz="2000" b="1" u="sng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4271554" y="6011333"/>
            <a:ext cx="2103120" cy="4001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339633" y="3989008"/>
            <a:ext cx="1018903" cy="4001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67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r="-563" b="5143"/>
          <a:stretch/>
        </p:blipFill>
        <p:spPr>
          <a:xfrm>
            <a:off x="496388" y="365907"/>
            <a:ext cx="11234057" cy="6204710"/>
          </a:xfrm>
          <a:prstGeom prst="rect">
            <a:avLst/>
          </a:prstGeom>
        </p:spPr>
      </p:pic>
      <p:cxnSp>
        <p:nvCxnSpPr>
          <p:cNvPr id="5" name="Conector Angulado 4"/>
          <p:cNvCxnSpPr/>
          <p:nvPr/>
        </p:nvCxnSpPr>
        <p:spPr>
          <a:xfrm>
            <a:off x="496388" y="3239588"/>
            <a:ext cx="1881051" cy="796834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2495004" y="3239588"/>
            <a:ext cx="31873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Variáveis e os valores atribuídos à eles</a:t>
            </a:r>
            <a:endParaRPr lang="pt-BR" sz="28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6792686" y="1854926"/>
            <a:ext cx="9927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8151223" y="1371600"/>
            <a:ext cx="2873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Console onde serão executados os comandos</a:t>
            </a:r>
            <a:r>
              <a:rPr lang="pt-BR" sz="2400" dirty="0" smtClean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.</a:t>
            </a:r>
            <a:endParaRPr lang="pt-BR" sz="24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6662057" y="4872446"/>
            <a:ext cx="2050869" cy="27432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156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-1" r="-774" b="5918"/>
          <a:stretch/>
        </p:blipFill>
        <p:spPr>
          <a:xfrm>
            <a:off x="470263" y="500250"/>
            <a:ext cx="11324823" cy="5944227"/>
          </a:xfrm>
          <a:prstGeom prst="rect">
            <a:avLst/>
          </a:prstGeom>
        </p:spPr>
      </p:pic>
      <p:cxnSp>
        <p:nvCxnSpPr>
          <p:cNvPr id="8" name="Conector de Seta Reta 7"/>
          <p:cNvCxnSpPr/>
          <p:nvPr/>
        </p:nvCxnSpPr>
        <p:spPr>
          <a:xfrm flipH="1">
            <a:off x="2455816" y="2050868"/>
            <a:ext cx="12409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-1" r="-880" b="5306"/>
          <a:stretch/>
        </p:blipFill>
        <p:spPr>
          <a:xfrm>
            <a:off x="573354" y="497677"/>
            <a:ext cx="11117902" cy="5867458"/>
          </a:xfrm>
          <a:prstGeom prst="rect">
            <a:avLst/>
          </a:prstGeom>
        </p:spPr>
      </p:pic>
      <p:cxnSp>
        <p:nvCxnSpPr>
          <p:cNvPr id="3" name="Conector de Seta Reta 2"/>
          <p:cNvCxnSpPr/>
          <p:nvPr/>
        </p:nvCxnSpPr>
        <p:spPr>
          <a:xfrm flipV="1">
            <a:off x="9335045" y="2155372"/>
            <a:ext cx="788669" cy="79554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9996351" y="1658983"/>
            <a:ext cx="845820" cy="378823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52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-1" r="-1408" b="5518"/>
          <a:stretch/>
        </p:blipFill>
        <p:spPr>
          <a:xfrm>
            <a:off x="457200" y="417421"/>
            <a:ext cx="11507150" cy="602771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3827417" y="1201783"/>
            <a:ext cx="1267097" cy="1554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918857" y="1332411"/>
            <a:ext cx="1071155" cy="1306286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/>
          <p:nvPr/>
        </p:nvCxnSpPr>
        <p:spPr>
          <a:xfrm flipH="1">
            <a:off x="4918165" y="3331028"/>
            <a:ext cx="352697" cy="7707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13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" r="-2042" b="5518"/>
          <a:stretch/>
        </p:blipFill>
        <p:spPr>
          <a:xfrm>
            <a:off x="431075" y="387682"/>
            <a:ext cx="11611102" cy="604438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9522823" y="5590903"/>
            <a:ext cx="822960" cy="4441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/>
          <p:cNvCxnSpPr/>
          <p:nvPr/>
        </p:nvCxnSpPr>
        <p:spPr>
          <a:xfrm flipH="1">
            <a:off x="10345783" y="4767943"/>
            <a:ext cx="731520" cy="7184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15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-1937" b="5706"/>
          <a:stretch/>
        </p:blipFill>
        <p:spPr>
          <a:xfrm>
            <a:off x="391886" y="389313"/>
            <a:ext cx="11656914" cy="606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5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78" y="395628"/>
            <a:ext cx="11247119" cy="6227240"/>
          </a:xfrm>
        </p:spPr>
      </p:pic>
      <p:sp>
        <p:nvSpPr>
          <p:cNvPr id="7" name="Retângulo 6"/>
          <p:cNvSpPr/>
          <p:nvPr/>
        </p:nvSpPr>
        <p:spPr>
          <a:xfrm>
            <a:off x="7197634" y="1410788"/>
            <a:ext cx="627017" cy="472875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290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18" y="408579"/>
            <a:ext cx="11316155" cy="6122849"/>
          </a:xfrm>
        </p:spPr>
      </p:pic>
      <p:cxnSp>
        <p:nvCxnSpPr>
          <p:cNvPr id="6" name="Conector de Seta Reta 5"/>
          <p:cNvCxnSpPr/>
          <p:nvPr/>
        </p:nvCxnSpPr>
        <p:spPr>
          <a:xfrm flipH="1">
            <a:off x="2612572" y="2664823"/>
            <a:ext cx="13062" cy="24688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7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30926" y="1933303"/>
            <a:ext cx="11726091" cy="4676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4" y="1686700"/>
            <a:ext cx="2720034" cy="447954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08" y="1686700"/>
            <a:ext cx="2837215" cy="447954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960" y="1686700"/>
            <a:ext cx="3011985" cy="447954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503" y="1686701"/>
            <a:ext cx="2808514" cy="4479546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99256" y="414451"/>
            <a:ext cx="10527377" cy="12557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foi o filme de maior sucesso em 2018?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620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nto Dobrado 1"/>
          <p:cNvSpPr/>
          <p:nvPr/>
        </p:nvSpPr>
        <p:spPr>
          <a:xfrm rot="10800000">
            <a:off x="746876" y="744583"/>
            <a:ext cx="10559026" cy="5394960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048704" y="1158883"/>
            <a:ext cx="9955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tx2">
                    <a:lumMod val="10000"/>
                  </a:schemeClr>
                </a:solidFill>
              </a:rPr>
              <a:t>Afinal, o que é o R e o  R Studio ? </a:t>
            </a:r>
            <a:endParaRPr lang="pt-BR" sz="32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952663" y="2157959"/>
            <a:ext cx="1066370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>
                <a:solidFill>
                  <a:schemeClr val="tx2">
                    <a:lumMod val="10000"/>
                  </a:schemeClr>
                </a:solidFill>
              </a:rPr>
              <a:t>O R é  uma linguagem de programação estatística utilizada para elaborar análise de dados e gráfico.</a:t>
            </a:r>
          </a:p>
          <a:p>
            <a:endParaRPr lang="pt-BR" sz="2600" dirty="0">
              <a:solidFill>
                <a:schemeClr val="tx2">
                  <a:lumMod val="10000"/>
                </a:schemeClr>
              </a:solidFill>
            </a:endParaRPr>
          </a:p>
          <a:p>
            <a:endParaRPr lang="pt-BR" sz="2600" dirty="0" smtClean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pt-BR" sz="2600" dirty="0" smtClean="0">
                <a:solidFill>
                  <a:schemeClr val="tx2">
                    <a:lumMod val="10000"/>
                  </a:schemeClr>
                </a:solidFill>
              </a:rPr>
              <a:t>Para executar os comandos do R, utilizamos o R Studio que é uma interface onde podemos realizar cálculos estatísticos ou matemáticos, gráficos de diversos tipos, gerar relatórios e até mesmo slides.</a:t>
            </a:r>
          </a:p>
          <a:p>
            <a:endParaRPr lang="pt-BR" sz="26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0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0" y="325532"/>
            <a:ext cx="11495315" cy="615364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4382099" y="3049304"/>
            <a:ext cx="643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accent1">
                    <a:lumMod val="75000"/>
                  </a:schemeClr>
                </a:solidFill>
              </a:rPr>
              <a:t>Maiores sucessos de 2018</a:t>
            </a:r>
            <a:endParaRPr lang="pt-BR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 flipH="1" flipV="1">
            <a:off x="3387326" y="1696221"/>
            <a:ext cx="1654937" cy="126033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79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7" y="338794"/>
            <a:ext cx="11473544" cy="6244886"/>
          </a:xfrm>
        </p:spPr>
      </p:pic>
      <p:sp>
        <p:nvSpPr>
          <p:cNvPr id="9" name="Retângulo 8"/>
          <p:cNvSpPr/>
          <p:nvPr/>
        </p:nvSpPr>
        <p:spPr>
          <a:xfrm>
            <a:off x="444137" y="5434149"/>
            <a:ext cx="10175965" cy="97971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8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07" y="2498882"/>
            <a:ext cx="2639435" cy="390636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972" y="2498882"/>
            <a:ext cx="2660235" cy="390636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845" y="2498882"/>
            <a:ext cx="2675859" cy="390636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08" y="2498882"/>
            <a:ext cx="2639435" cy="3906364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834456" y="562001"/>
            <a:ext cx="10527377" cy="18429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Quais foram os filmes que fizeram maior sucesso de 2019?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913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/>
          <a:srcRect r="-1630" b="5099"/>
          <a:stretch/>
        </p:blipFill>
        <p:spPr>
          <a:xfrm>
            <a:off x="193103" y="268984"/>
            <a:ext cx="11998897" cy="6299404"/>
          </a:xfrm>
          <a:prstGeom prst="rect">
            <a:avLst/>
          </a:prstGeom>
        </p:spPr>
      </p:pic>
      <p:cxnSp>
        <p:nvCxnSpPr>
          <p:cNvPr id="10" name="Conector de seta reta 9"/>
          <p:cNvCxnSpPr/>
          <p:nvPr/>
        </p:nvCxnSpPr>
        <p:spPr>
          <a:xfrm flipH="1" flipV="1">
            <a:off x="3374262" y="1643968"/>
            <a:ext cx="1236373" cy="927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584710" y="2571647"/>
            <a:ext cx="29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Maiores sucessos 2019</a:t>
            </a:r>
            <a:endParaRPr lang="pt-BR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33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1" y="2272937"/>
            <a:ext cx="2703730" cy="3880655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53" y="2260545"/>
            <a:ext cx="2625575" cy="389304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22" y="2285330"/>
            <a:ext cx="2736735" cy="389719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359" y="2272937"/>
            <a:ext cx="2860201" cy="390958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-852545" y="5828582"/>
            <a:ext cx="12901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/>
              <a:t>          </a:t>
            </a:r>
            <a:r>
              <a:rPr lang="pt-BR" sz="4000" dirty="0" smtClean="0">
                <a:latin typeface="Arial Rounded MT Bold" panose="020F0704030504030204" pitchFamily="34" charset="0"/>
              </a:rPr>
              <a:t>Janeiro          Março            Abril               Julho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830134" y="692787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no Brasil em 2018?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639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6" y="453781"/>
            <a:ext cx="11694458" cy="6064217"/>
          </a:xfrm>
        </p:spPr>
      </p:pic>
      <p:sp>
        <p:nvSpPr>
          <p:cNvPr id="5" name="Quadro 4"/>
          <p:cNvSpPr/>
          <p:nvPr/>
        </p:nvSpPr>
        <p:spPr>
          <a:xfrm>
            <a:off x="6259134" y="6098799"/>
            <a:ext cx="1004551" cy="327759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5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8" y="339924"/>
            <a:ext cx="11286309" cy="6243755"/>
          </a:xfrm>
        </p:spPr>
      </p:pic>
      <p:cxnSp>
        <p:nvCxnSpPr>
          <p:cNvPr id="22" name="Conector Angulado 21"/>
          <p:cNvCxnSpPr/>
          <p:nvPr/>
        </p:nvCxnSpPr>
        <p:spPr>
          <a:xfrm rot="16200000" flipH="1">
            <a:off x="2824843" y="3160123"/>
            <a:ext cx="2122715" cy="1998617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32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017520" y="1619794"/>
            <a:ext cx="862149" cy="222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61" y="329242"/>
            <a:ext cx="11077302" cy="6176060"/>
          </a:xfrm>
        </p:spPr>
      </p:pic>
      <p:sp>
        <p:nvSpPr>
          <p:cNvPr id="10" name="Retângulo com Canto Diagonal Aparado 9"/>
          <p:cNvSpPr/>
          <p:nvPr/>
        </p:nvSpPr>
        <p:spPr>
          <a:xfrm>
            <a:off x="3317966" y="1619794"/>
            <a:ext cx="822960" cy="313509"/>
          </a:xfrm>
          <a:prstGeom prst="snip2Diag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79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80" y="282739"/>
            <a:ext cx="11328264" cy="6300941"/>
          </a:xfrm>
          <a:ln w="28575">
            <a:solidFill>
              <a:schemeClr val="tx1"/>
            </a:solidFill>
          </a:ln>
        </p:spPr>
      </p:pic>
      <p:sp>
        <p:nvSpPr>
          <p:cNvPr id="6" name="Retângulo 5"/>
          <p:cNvSpPr/>
          <p:nvPr/>
        </p:nvSpPr>
        <p:spPr>
          <a:xfrm>
            <a:off x="1141413" y="1737359"/>
            <a:ext cx="674324" cy="33963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3004456" y="1737359"/>
            <a:ext cx="3613562" cy="253088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>
            <a:off x="6695906" y="1732461"/>
            <a:ext cx="757645" cy="2051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7453551" y="1663848"/>
            <a:ext cx="1400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accent1"/>
                </a:solidFill>
                <a:latin typeface="Arial Rounded MT Bold" panose="020F0704030504030204" pitchFamily="34" charset="0"/>
              </a:rPr>
              <a:t>Eixos</a:t>
            </a:r>
            <a:endParaRPr lang="pt-BR" sz="2000" dirty="0">
              <a:solidFill>
                <a:schemeClr val="accent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4" name="Conector reto 13"/>
          <p:cNvCxnSpPr/>
          <p:nvPr/>
        </p:nvCxnSpPr>
        <p:spPr>
          <a:xfrm>
            <a:off x="4236472" y="2207624"/>
            <a:ext cx="5747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2233748" y="2207624"/>
            <a:ext cx="58782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6238706" y="2207624"/>
            <a:ext cx="457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/>
          <p:cNvSpPr/>
          <p:nvPr/>
        </p:nvSpPr>
        <p:spPr>
          <a:xfrm>
            <a:off x="9353006" y="3700661"/>
            <a:ext cx="2405538" cy="29260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Angulado 23"/>
          <p:cNvCxnSpPr/>
          <p:nvPr/>
        </p:nvCxnSpPr>
        <p:spPr>
          <a:xfrm flipV="1">
            <a:off x="7375662" y="5120640"/>
            <a:ext cx="1977344" cy="1270971"/>
          </a:xfrm>
          <a:prstGeom prst="bentConnector3">
            <a:avLst>
              <a:gd name="adj1" fmla="val 7510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49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93" y="2187919"/>
            <a:ext cx="2647797" cy="396889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3" y="2156547"/>
            <a:ext cx="2668727" cy="400027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27" y="2156547"/>
            <a:ext cx="2727260" cy="39814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644" y="2175417"/>
            <a:ext cx="2681472" cy="397345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77583" y="5827081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Janeiro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3865219" y="5827081"/>
            <a:ext cx="1580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Abril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6794205" y="5827081"/>
            <a:ext cx="1726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Junho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9475677" y="5827081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Julho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885330" y="741505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em 2019 no </a:t>
            </a: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Brasil</a:t>
            </a: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664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Terminação 1"/>
          <p:cNvSpPr/>
          <p:nvPr/>
        </p:nvSpPr>
        <p:spPr>
          <a:xfrm>
            <a:off x="582876" y="1168037"/>
            <a:ext cx="10972800" cy="461118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059210" y="1634015"/>
            <a:ext cx="9994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tx2">
                    <a:lumMod val="10000"/>
                  </a:schemeClr>
                </a:solidFill>
              </a:rPr>
              <a:t>R Ladies</a:t>
            </a:r>
            <a:endParaRPr lang="pt-BR" sz="32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059211" y="2488825"/>
            <a:ext cx="1019033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2">
                    <a:lumMod val="10000"/>
                  </a:schemeClr>
                </a:solidFill>
              </a:rPr>
              <a:t>O R-Ladies Global foi fundado pela brasileira Gabriela de Queiroz em São Francisco, Califórnia (EUA</a:t>
            </a:r>
            <a:r>
              <a:rPr lang="pt-BR" sz="3200" dirty="0" smtClean="0">
                <a:solidFill>
                  <a:schemeClr val="tx2">
                    <a:lumMod val="10000"/>
                  </a:schemeClr>
                </a:solidFill>
              </a:rPr>
              <a:t>) :</a:t>
            </a:r>
            <a:endParaRPr lang="pt-BR" sz="3200" dirty="0">
              <a:solidFill>
                <a:schemeClr val="tx2">
                  <a:lumMod val="10000"/>
                </a:schemeClr>
              </a:solidFill>
            </a:endParaRPr>
          </a:p>
          <a:p>
            <a:endParaRPr lang="pt-BR" sz="32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pt-BR" sz="3200" dirty="0">
                <a:solidFill>
                  <a:schemeClr val="tx2">
                    <a:lumMod val="10000"/>
                  </a:schemeClr>
                </a:solidFill>
              </a:rPr>
              <a:t>   130 grupos em 43 países com 33.801 membros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55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6" y="403169"/>
            <a:ext cx="11756655" cy="6062025"/>
          </a:xfrm>
          <a:prstGeom prst="rect">
            <a:avLst/>
          </a:prstGeom>
        </p:spPr>
      </p:pic>
      <p:sp>
        <p:nvSpPr>
          <p:cNvPr id="5" name="Quadro 4"/>
          <p:cNvSpPr/>
          <p:nvPr/>
        </p:nvSpPr>
        <p:spPr>
          <a:xfrm>
            <a:off x="9350065" y="6061168"/>
            <a:ext cx="866194" cy="262360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32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" y="1972491"/>
            <a:ext cx="2847703" cy="4258493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148" y="1972491"/>
            <a:ext cx="2913017" cy="42584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94" y="1972491"/>
            <a:ext cx="2913017" cy="425849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972491"/>
            <a:ext cx="2877412" cy="425849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0" y="5968879"/>
            <a:ext cx="12749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Arial Rounded MT Bold" panose="020F0704030504030204" pitchFamily="34" charset="0"/>
              </a:rPr>
              <a:t>      Abril              Junho             Julho         Dezembro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792737" y="711248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nos EUA em 2018?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36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" y="482384"/>
            <a:ext cx="11578046" cy="5969931"/>
          </a:xfrm>
        </p:spPr>
      </p:pic>
      <p:sp>
        <p:nvSpPr>
          <p:cNvPr id="5" name="Quadro 4"/>
          <p:cNvSpPr/>
          <p:nvPr/>
        </p:nvSpPr>
        <p:spPr>
          <a:xfrm>
            <a:off x="6426373" y="6064292"/>
            <a:ext cx="850006" cy="270457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24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9" y="358184"/>
            <a:ext cx="11159365" cy="6120992"/>
          </a:xfrm>
        </p:spPr>
      </p:pic>
      <p:sp>
        <p:nvSpPr>
          <p:cNvPr id="5" name="Retângulo 4"/>
          <p:cNvSpPr/>
          <p:nvPr/>
        </p:nvSpPr>
        <p:spPr>
          <a:xfrm>
            <a:off x="3266793" y="1894114"/>
            <a:ext cx="600892" cy="28738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Angulado 6"/>
          <p:cNvCxnSpPr/>
          <p:nvPr/>
        </p:nvCxnSpPr>
        <p:spPr>
          <a:xfrm flipV="1">
            <a:off x="3447896" y="1998617"/>
            <a:ext cx="3474387" cy="39188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6922283" y="1232394"/>
            <a:ext cx="25239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chemeClr val="accent1"/>
                </a:solidFill>
              </a:rPr>
              <a:t>Substituir com os nomes dos países do seu banco de dados</a:t>
            </a:r>
            <a:endParaRPr lang="pt-BR" sz="2000" b="1" dirty="0">
              <a:solidFill>
                <a:schemeClr val="accent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922283" y="1232394"/>
            <a:ext cx="2306484" cy="128220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/>
          <p:cNvCxnSpPr/>
          <p:nvPr/>
        </p:nvCxnSpPr>
        <p:spPr>
          <a:xfrm>
            <a:off x="3447896" y="2181497"/>
            <a:ext cx="0" cy="2090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9966960" y="3122022"/>
            <a:ext cx="1707134" cy="323958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4297680" y="4572000"/>
            <a:ext cx="1463040" cy="235131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625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755" y="2223211"/>
            <a:ext cx="2674577" cy="394767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145" y="2252032"/>
            <a:ext cx="2683795" cy="3976897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378110" y="5859457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Junho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436720" y="5903806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Abril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753" y="2252032"/>
            <a:ext cx="2671417" cy="392278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9319500" y="5859457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Julho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3" y="2223211"/>
            <a:ext cx="2726039" cy="4034538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486809" y="5859457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Março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834457" y="829315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em 2019 no EUA?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645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" y="301536"/>
            <a:ext cx="11652069" cy="6137901"/>
          </a:xfrm>
          <a:prstGeom prst="rect">
            <a:avLst/>
          </a:prstGeom>
        </p:spPr>
      </p:pic>
      <p:sp>
        <p:nvSpPr>
          <p:cNvPr id="5" name="Quadro 4"/>
          <p:cNvSpPr/>
          <p:nvPr/>
        </p:nvSpPr>
        <p:spPr>
          <a:xfrm>
            <a:off x="6800046" y="5995852"/>
            <a:ext cx="837125" cy="326571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99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007" y="1995827"/>
            <a:ext cx="2912622" cy="414341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670" y="1995827"/>
            <a:ext cx="2874425" cy="410826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2" y="2035319"/>
            <a:ext cx="2799956" cy="410826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66802" y="6011409"/>
            <a:ext cx="12402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Arial Rounded MT Bold" panose="020F0704030504030204" pitchFamily="34" charset="0"/>
              </a:rPr>
              <a:t> </a:t>
            </a:r>
            <a:r>
              <a:rPr lang="pt-BR" sz="4000" dirty="0" smtClean="0">
                <a:latin typeface="Arial Rounded MT Bold" panose="020F0704030504030204" pitchFamily="34" charset="0"/>
              </a:rPr>
              <a:t> Fevereiro         Março            Abril            Junho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541" y="1978255"/>
            <a:ext cx="2801745" cy="4143411"/>
          </a:xfrm>
        </p:spPr>
      </p:pic>
      <p:sp>
        <p:nvSpPr>
          <p:cNvPr id="9" name="Retângulo 8"/>
          <p:cNvSpPr/>
          <p:nvPr/>
        </p:nvSpPr>
        <p:spPr>
          <a:xfrm>
            <a:off x="958212" y="689630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Argentina em 2018?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504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" y="447458"/>
            <a:ext cx="11669486" cy="6096850"/>
          </a:xfrm>
        </p:spPr>
      </p:pic>
      <p:sp>
        <p:nvSpPr>
          <p:cNvPr id="5" name="Quadro 4"/>
          <p:cNvSpPr/>
          <p:nvPr/>
        </p:nvSpPr>
        <p:spPr>
          <a:xfrm>
            <a:off x="6297771" y="6150315"/>
            <a:ext cx="837126" cy="263364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24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60" y="2251770"/>
            <a:ext cx="2687606" cy="3983607"/>
          </a:xfr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30" y="2282698"/>
            <a:ext cx="2668058" cy="3952679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433217" y="5905289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Abril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145" y="2251770"/>
            <a:ext cx="2707461" cy="401303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9413770" y="5905289"/>
            <a:ext cx="2536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Julho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6551220" y="5905289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Junho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26" y="2272323"/>
            <a:ext cx="2656832" cy="3952679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43119" y="5910862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Janeiro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92275" y="783022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Argentina em 2019?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880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434927"/>
            <a:ext cx="11470639" cy="5892145"/>
          </a:xfrm>
        </p:spPr>
      </p:pic>
      <p:sp>
        <p:nvSpPr>
          <p:cNvPr id="5" name="Quadro 4"/>
          <p:cNvSpPr/>
          <p:nvPr/>
        </p:nvSpPr>
        <p:spPr>
          <a:xfrm>
            <a:off x="9256599" y="5925585"/>
            <a:ext cx="927278" cy="327759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9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609013" y="472350"/>
            <a:ext cx="11025618" cy="58027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89" y="672352"/>
            <a:ext cx="2854601" cy="324650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783772" y="4450616"/>
            <a:ext cx="4349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O R – Ladies Niterói é composto por seis mulheres que organizam os </a:t>
            </a:r>
            <a:r>
              <a:rPr lang="pt-BR" dirty="0" smtClean="0">
                <a:solidFill>
                  <a:schemeClr val="tx2">
                    <a:lumMod val="10000"/>
                  </a:schemeClr>
                </a:solidFill>
              </a:rPr>
              <a:t>eventos, </a:t>
            </a:r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como palestras e minicursos voltados para </a:t>
            </a:r>
            <a:r>
              <a:rPr lang="pt-BR" dirty="0" smtClean="0">
                <a:solidFill>
                  <a:schemeClr val="tx2">
                    <a:lumMod val="10000"/>
                  </a:schemeClr>
                </a:solidFill>
              </a:rPr>
              <a:t>à </a:t>
            </a:r>
            <a:r>
              <a:rPr lang="pt-BR" dirty="0">
                <a:solidFill>
                  <a:schemeClr val="tx2">
                    <a:lumMod val="10000"/>
                  </a:schemeClr>
                </a:solidFill>
              </a:rPr>
              <a:t>comunidade.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70265" y="3918856"/>
            <a:ext cx="4754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10000"/>
                  </a:schemeClr>
                </a:solidFill>
              </a:rPr>
              <a:t>Organizadoras</a:t>
            </a:r>
            <a:endParaRPr lang="pt-BR" sz="2800" b="1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D63627A1-3C35-7C40-8F6A-856DA765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448" y="664968"/>
            <a:ext cx="1829234" cy="18292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xmlns="" id="{FFCAE6A1-A525-A84C-BDBE-9E094633D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131" y="664968"/>
            <a:ext cx="1829234" cy="18292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m 2">
            <a:extLst>
              <a:ext uri="{FF2B5EF4-FFF2-40B4-BE49-F238E27FC236}">
                <a16:creationId xmlns:a16="http://schemas.microsoft.com/office/drawing/2014/main" xmlns="" id="{24035640-5123-E843-A674-E5911F20A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9431" y="664968"/>
            <a:ext cx="1829234" cy="18292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m 2">
            <a:extLst>
              <a:ext uri="{FF2B5EF4-FFF2-40B4-BE49-F238E27FC236}">
                <a16:creationId xmlns:a16="http://schemas.microsoft.com/office/drawing/2014/main" xmlns="" id="{2F55966D-64B1-914D-96B3-1630CDCAA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2603" y="3606756"/>
            <a:ext cx="1828800" cy="1828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CB52441D-F654-6242-BCB5-24D02A4BF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141" y="3586166"/>
            <a:ext cx="1829234" cy="18292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465" y="3606756"/>
            <a:ext cx="1852217" cy="1828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CaixaDeTexto 1"/>
          <p:cNvSpPr txBox="1"/>
          <p:nvPr/>
        </p:nvSpPr>
        <p:spPr>
          <a:xfrm>
            <a:off x="9569962" y="2647237"/>
            <a:ext cx="158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chemeClr val="tx2">
                    <a:lumMod val="10000"/>
                  </a:schemeClr>
                </a:solidFill>
              </a:rPr>
              <a:t>Julia Hellen</a:t>
            </a:r>
          </a:p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Estatística-UFF</a:t>
            </a:r>
            <a:endParaRPr lang="pt-BR"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384843" y="5562946"/>
            <a:ext cx="158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 smtClean="0">
                <a:solidFill>
                  <a:schemeClr val="tx2">
                    <a:lumMod val="10000"/>
                  </a:schemeClr>
                </a:solidFill>
              </a:rPr>
              <a:t>Juliany</a:t>
            </a:r>
            <a:r>
              <a:rPr lang="pt-BR" sz="1600" b="1" dirty="0" smtClean="0">
                <a:solidFill>
                  <a:schemeClr val="tx2">
                    <a:lumMod val="10000"/>
                  </a:schemeClr>
                </a:solidFill>
              </a:rPr>
              <a:t> Moura</a:t>
            </a:r>
          </a:p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Estatística-UFF</a:t>
            </a:r>
            <a:endParaRPr lang="pt-BR"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7550672" y="5531519"/>
            <a:ext cx="158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chemeClr val="tx2">
                    <a:lumMod val="10000"/>
                  </a:schemeClr>
                </a:solidFill>
              </a:rPr>
              <a:t>Luiza Oliveira</a:t>
            </a:r>
          </a:p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Estatística-UFF</a:t>
            </a:r>
            <a:endParaRPr lang="pt-BR"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9652917" y="5517912"/>
            <a:ext cx="1588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 smtClean="0">
                <a:solidFill>
                  <a:schemeClr val="tx2">
                    <a:lumMod val="10000"/>
                  </a:schemeClr>
                </a:solidFill>
              </a:rPr>
              <a:t>Maciela</a:t>
            </a:r>
            <a:endParaRPr lang="pt-BR" sz="1600" b="1" dirty="0" smtClean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Estatística-UFF</a:t>
            </a:r>
            <a:endParaRPr lang="pt-BR"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7476215" y="2647237"/>
            <a:ext cx="173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 smtClean="0">
                <a:solidFill>
                  <a:schemeClr val="tx2">
                    <a:lumMod val="10000"/>
                  </a:schemeClr>
                </a:solidFill>
              </a:rPr>
              <a:t>Noelle</a:t>
            </a:r>
            <a:r>
              <a:rPr lang="pt-BR" sz="1600" b="1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pt-BR" sz="1600" b="1" dirty="0" err="1" smtClean="0">
                <a:solidFill>
                  <a:schemeClr val="tx2">
                    <a:lumMod val="10000"/>
                  </a:schemeClr>
                </a:solidFill>
              </a:rPr>
              <a:t>Camello</a:t>
            </a:r>
            <a:endParaRPr lang="pt-BR" sz="1600" b="1" dirty="0" smtClean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Doutorado em turismo - Aveiro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5054885" y="2647237"/>
            <a:ext cx="2146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chemeClr val="tx2">
                    <a:lumMod val="10000"/>
                  </a:schemeClr>
                </a:solidFill>
              </a:rPr>
              <a:t>Luciane Alcoforado</a:t>
            </a:r>
          </a:p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Doutora em </a:t>
            </a:r>
          </a:p>
          <a:p>
            <a:pPr algn="ctr"/>
            <a:r>
              <a:rPr lang="pt-BR" sz="1600" dirty="0" smtClean="0">
                <a:solidFill>
                  <a:schemeClr val="tx2">
                    <a:lumMod val="10000"/>
                  </a:schemeClr>
                </a:solidFill>
              </a:rPr>
              <a:t>Eng. Civil -UFF</a:t>
            </a:r>
            <a:endParaRPr lang="pt-BR" sz="16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22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0" y="2012941"/>
            <a:ext cx="2867439" cy="4132468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609" y="2012941"/>
            <a:ext cx="2906664" cy="416627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87" y="2038430"/>
            <a:ext cx="2815001" cy="420419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57" y="2038430"/>
            <a:ext cx="2757928" cy="417870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21237" y="6145409"/>
            <a:ext cx="11937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Arial Rounded MT Bold" panose="020F0704030504030204" pitchFamily="34" charset="0"/>
              </a:rPr>
              <a:t>  Fevereiro        </a:t>
            </a:r>
            <a:r>
              <a:rPr lang="pt-BR" sz="4000" dirty="0" smtClean="0">
                <a:latin typeface="Arial Rounded MT Bold" panose="020F0704030504030204" pitchFamily="34" charset="0"/>
              </a:rPr>
              <a:t>Março</a:t>
            </a:r>
            <a:r>
              <a:rPr lang="pt-BR" sz="4000" dirty="0" smtClean="0">
                <a:latin typeface="Arial Rounded MT Bold" panose="020F0704030504030204" pitchFamily="34" charset="0"/>
              </a:rPr>
              <a:t>            </a:t>
            </a:r>
            <a:r>
              <a:rPr lang="pt-BR" sz="4000" dirty="0" smtClean="0">
                <a:latin typeface="Arial Rounded MT Bold" panose="020F0704030504030204" pitchFamily="34" charset="0"/>
              </a:rPr>
              <a:t>Julho            </a:t>
            </a:r>
            <a:r>
              <a:rPr lang="pt-BR" sz="4000" dirty="0" smtClean="0">
                <a:latin typeface="Arial Rounded MT Bold" panose="020F0704030504030204" pitchFamily="34" charset="0"/>
              </a:rPr>
              <a:t>Agosto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952389" y="713770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China em 2019?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978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2" y="479068"/>
            <a:ext cx="11615414" cy="6011885"/>
          </a:xfrm>
        </p:spPr>
      </p:pic>
      <p:sp>
        <p:nvSpPr>
          <p:cNvPr id="5" name="Quadro 4"/>
          <p:cNvSpPr/>
          <p:nvPr/>
        </p:nvSpPr>
        <p:spPr>
          <a:xfrm>
            <a:off x="1789611" y="6100355"/>
            <a:ext cx="809898" cy="274320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2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547" y="2358532"/>
            <a:ext cx="2592987" cy="3832731"/>
          </a:xfrm>
          <a:prstGeom prst="rect">
            <a:avLst/>
          </a:prstGeom>
        </p:spPr>
      </p:pic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297" y="2336007"/>
            <a:ext cx="2577802" cy="382007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477" y="2336007"/>
            <a:ext cx="2556564" cy="383484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53" y="2336008"/>
            <a:ext cx="2770285" cy="387778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9055038" y="5958488"/>
            <a:ext cx="2724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Agosto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00251" y="5958488"/>
            <a:ext cx="2927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Janeiro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6312605" y="5958488"/>
            <a:ext cx="2458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Julho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600325" y="5895403"/>
            <a:ext cx="236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Maio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749410" y="836236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China em 2019?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618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8" y="532643"/>
            <a:ext cx="11499669" cy="6075508"/>
          </a:xfrm>
        </p:spPr>
      </p:pic>
      <p:sp>
        <p:nvSpPr>
          <p:cNvPr id="5" name="Quadro 4"/>
          <p:cNvSpPr/>
          <p:nvPr/>
        </p:nvSpPr>
        <p:spPr>
          <a:xfrm>
            <a:off x="2525180" y="6220496"/>
            <a:ext cx="746973" cy="296214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26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692" y="2018590"/>
            <a:ext cx="2770285" cy="387778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6" y="2063502"/>
            <a:ext cx="2776647" cy="387778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897" y="2063502"/>
            <a:ext cx="2770285" cy="387778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071" y="2063502"/>
            <a:ext cx="2770285" cy="392543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18186" y="5988936"/>
            <a:ext cx="12359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Arial Rounded MT Bold" panose="020F0704030504030204" pitchFamily="34" charset="0"/>
              </a:rPr>
              <a:t>Março                      Abril                    Julho                  Agosto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891094" y="567552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África do Sul em 2018?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194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6" y="400471"/>
            <a:ext cx="11538857" cy="5983529"/>
          </a:xfrm>
          <a:prstGeom prst="rect">
            <a:avLst/>
          </a:prstGeom>
        </p:spPr>
      </p:pic>
      <p:cxnSp>
        <p:nvCxnSpPr>
          <p:cNvPr id="14" name="Conector reto 13"/>
          <p:cNvCxnSpPr/>
          <p:nvPr/>
        </p:nvCxnSpPr>
        <p:spPr>
          <a:xfrm>
            <a:off x="3181082" y="637504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Quadro 16"/>
          <p:cNvSpPr/>
          <p:nvPr/>
        </p:nvSpPr>
        <p:spPr>
          <a:xfrm>
            <a:off x="2643850" y="5954372"/>
            <a:ext cx="717536" cy="317640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7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74" y="2269487"/>
            <a:ext cx="2720277" cy="403120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28809" y="6150114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Fevereiro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969" y="2294732"/>
            <a:ext cx="2794485" cy="407954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28" y="2269487"/>
            <a:ext cx="2801112" cy="4079542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324003" y="6150114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Abril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299163" y="6152693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Junho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425" y="2256864"/>
            <a:ext cx="2795361" cy="4104787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9217580" y="6150114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Julho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715521" y="687065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África do Sul em 2019?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265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7" y="459128"/>
            <a:ext cx="11538857" cy="6006066"/>
          </a:xfrm>
        </p:spPr>
      </p:pic>
      <p:sp>
        <p:nvSpPr>
          <p:cNvPr id="5" name="Quadro 4"/>
          <p:cNvSpPr/>
          <p:nvPr/>
        </p:nvSpPr>
        <p:spPr>
          <a:xfrm>
            <a:off x="9418320" y="6061167"/>
            <a:ext cx="809897" cy="300444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44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60" y="1863475"/>
            <a:ext cx="2803571" cy="4332454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47" y="1830801"/>
            <a:ext cx="2780417" cy="433245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452" y="1858899"/>
            <a:ext cx="2780417" cy="433245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022" y="1858899"/>
            <a:ext cx="2761353" cy="433245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03847" y="6082463"/>
            <a:ext cx="11919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latin typeface="Arial Rounded MT Bold" panose="020F0704030504030204" pitchFamily="34" charset="0"/>
              </a:rPr>
              <a:t>     Fevereiro         Março         Novembro        Dezembro</a:t>
            </a:r>
            <a:endParaRPr lang="pt-BR" sz="3600" dirty="0">
              <a:latin typeface="Arial Rounded MT Bold" panose="020F07040305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874199" y="543211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Alemanha em 2018?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264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415652"/>
            <a:ext cx="11617234" cy="5990137"/>
          </a:xfrm>
        </p:spPr>
      </p:pic>
      <p:sp>
        <p:nvSpPr>
          <p:cNvPr id="11" name="Quadro 10"/>
          <p:cNvSpPr/>
          <p:nvPr/>
        </p:nvSpPr>
        <p:spPr>
          <a:xfrm>
            <a:off x="9924891" y="5973527"/>
            <a:ext cx="1004551" cy="327759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09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nto Dobrado 5"/>
          <p:cNvSpPr/>
          <p:nvPr/>
        </p:nvSpPr>
        <p:spPr>
          <a:xfrm rot="10800000">
            <a:off x="769140" y="1999133"/>
            <a:ext cx="10527377" cy="3761586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769141" y="1013505"/>
            <a:ext cx="10527377" cy="679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Como Instalar o R e o </a:t>
            </a:r>
            <a:r>
              <a:rPr lang="pt-BR" sz="5400" b="1" cap="none" spc="0" dirty="0" err="1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RStudio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227909" y="2602652"/>
            <a:ext cx="104894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tx2">
                    <a:lumMod val="10000"/>
                  </a:schemeClr>
                </a:solidFill>
              </a:rPr>
              <a:t>Link 1 - R: </a:t>
            </a:r>
            <a:endParaRPr lang="pt-BR" sz="3200" dirty="0" smtClean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pt-BR" sz="3200" dirty="0" err="1" smtClean="0">
                <a:solidFill>
                  <a:schemeClr val="tx2">
                    <a:lumMod val="10000"/>
                  </a:schemeClr>
                </a:solidFill>
                <a:hlinkClick r:id="rId2"/>
              </a:rPr>
              <a:t>http</a:t>
            </a:r>
            <a:r>
              <a:rPr lang="pt-BR" sz="3200" dirty="0">
                <a:solidFill>
                  <a:schemeClr val="tx2">
                    <a:lumMod val="10000"/>
                  </a:schemeClr>
                </a:solidFill>
                <a:hlinkClick r:id="rId2"/>
              </a:rPr>
              <a:t>://</a:t>
            </a:r>
            <a:r>
              <a:rPr lang="pt-BR" sz="3200" dirty="0" err="1">
                <a:solidFill>
                  <a:schemeClr val="tx2">
                    <a:lumMod val="10000"/>
                  </a:schemeClr>
                </a:solidFill>
                <a:hlinkClick r:id="rId2"/>
              </a:rPr>
              <a:t>cran.r-project.org</a:t>
            </a:r>
            <a:r>
              <a:rPr lang="pt-BR" sz="3200" dirty="0">
                <a:solidFill>
                  <a:schemeClr val="tx2">
                    <a:lumMod val="10000"/>
                  </a:schemeClr>
                </a:solidFill>
                <a:hlinkClick r:id="rId2"/>
              </a:rPr>
              <a:t>/</a:t>
            </a:r>
            <a:r>
              <a:rPr lang="pt-BR" sz="3200" dirty="0">
                <a:solidFill>
                  <a:schemeClr val="tx2">
                    <a:lumMod val="10000"/>
                  </a:schemeClr>
                </a:solidFill>
              </a:rPr>
              <a:t> </a:t>
            </a:r>
            <a:endParaRPr lang="pt-BR" sz="3200" dirty="0" smtClean="0">
              <a:solidFill>
                <a:schemeClr val="tx2">
                  <a:lumMod val="10000"/>
                </a:schemeClr>
              </a:solidFill>
            </a:endParaRPr>
          </a:p>
          <a:p>
            <a:endParaRPr lang="pt-BR" sz="3200" dirty="0" smtClean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pt-BR" sz="3200" dirty="0" smtClean="0">
                <a:solidFill>
                  <a:schemeClr val="tx2">
                    <a:lumMod val="10000"/>
                  </a:schemeClr>
                </a:solidFill>
              </a:rPr>
              <a:t>Link </a:t>
            </a:r>
            <a:r>
              <a:rPr lang="pt-BR" sz="3200" dirty="0">
                <a:solidFill>
                  <a:schemeClr val="tx2">
                    <a:lumMod val="10000"/>
                  </a:schemeClr>
                </a:solidFill>
              </a:rPr>
              <a:t>2 - </a:t>
            </a:r>
            <a:r>
              <a:rPr lang="pt-BR" sz="3200" dirty="0" err="1">
                <a:solidFill>
                  <a:schemeClr val="tx2">
                    <a:lumMod val="10000"/>
                  </a:schemeClr>
                </a:solidFill>
              </a:rPr>
              <a:t>RStudio</a:t>
            </a:r>
            <a:r>
              <a:rPr lang="pt-BR" sz="3200" dirty="0">
                <a:solidFill>
                  <a:schemeClr val="tx2">
                    <a:lumMod val="10000"/>
                  </a:schemeClr>
                </a:solidFill>
              </a:rPr>
              <a:t>: </a:t>
            </a:r>
            <a:r>
              <a:rPr lang="pt-BR" sz="3200" dirty="0" err="1">
                <a:solidFill>
                  <a:schemeClr val="tx2">
                    <a:lumMod val="10000"/>
                  </a:schemeClr>
                </a:solidFill>
                <a:hlinkClick r:id="rId3"/>
              </a:rPr>
              <a:t>http</a:t>
            </a:r>
            <a:r>
              <a:rPr lang="pt-BR" sz="3200" dirty="0">
                <a:solidFill>
                  <a:schemeClr val="tx2">
                    <a:lumMod val="10000"/>
                  </a:schemeClr>
                </a:solidFill>
                <a:hlinkClick r:id="rId3"/>
              </a:rPr>
              <a:t>://</a:t>
            </a:r>
            <a:r>
              <a:rPr lang="pt-BR" sz="3200" dirty="0" err="1">
                <a:solidFill>
                  <a:schemeClr val="tx2">
                    <a:lumMod val="10000"/>
                  </a:schemeClr>
                </a:solidFill>
                <a:hlinkClick r:id="rId3"/>
              </a:rPr>
              <a:t>www.rstudio.com</a:t>
            </a:r>
            <a:r>
              <a:rPr lang="pt-BR" sz="3200" dirty="0">
                <a:solidFill>
                  <a:schemeClr val="tx2">
                    <a:lumMod val="10000"/>
                  </a:schemeClr>
                </a:solidFill>
                <a:hlinkClick r:id="rId3"/>
              </a:rPr>
              <a:t>/</a:t>
            </a:r>
            <a:r>
              <a:rPr lang="pt-BR" sz="3200" dirty="0" err="1">
                <a:solidFill>
                  <a:schemeClr val="tx2">
                    <a:lumMod val="10000"/>
                  </a:schemeClr>
                </a:solidFill>
                <a:hlinkClick r:id="rId3"/>
              </a:rPr>
              <a:t>products</a:t>
            </a:r>
            <a:r>
              <a:rPr lang="pt-BR" sz="3200" dirty="0">
                <a:solidFill>
                  <a:schemeClr val="tx2">
                    <a:lumMod val="10000"/>
                  </a:schemeClr>
                </a:solidFill>
                <a:hlinkClick r:id="rId3"/>
              </a:rPr>
              <a:t>/</a:t>
            </a:r>
            <a:r>
              <a:rPr lang="pt-BR" sz="3200" dirty="0" err="1">
                <a:solidFill>
                  <a:schemeClr val="tx2">
                    <a:lumMod val="10000"/>
                  </a:schemeClr>
                </a:solidFill>
                <a:hlinkClick r:id="rId3"/>
              </a:rPr>
              <a:t>rstud</a:t>
            </a:r>
            <a:r>
              <a:rPr lang="pt-BR" sz="3200" dirty="0">
                <a:solidFill>
                  <a:schemeClr val="tx2">
                    <a:lumMod val="10000"/>
                  </a:schemeClr>
                </a:solidFill>
                <a:hlinkClick r:id="rId3"/>
              </a:rPr>
              <a:t>...</a:t>
            </a:r>
            <a:endParaRPr lang="pt-BR" sz="32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8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11" y="2347731"/>
            <a:ext cx="2831145" cy="4003711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96675" y="6106920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Janeiro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015" y="2347730"/>
            <a:ext cx="2831145" cy="4003711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234590" y="6113440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Abril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209" y="2347730"/>
            <a:ext cx="2842971" cy="400756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19" y="2347730"/>
            <a:ext cx="2836051" cy="4003711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9272500" y="6119960"/>
            <a:ext cx="2536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Julho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288064" y="6119960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Agosto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834456" y="857750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Alemanha em 2019?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010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6" y="497236"/>
            <a:ext cx="11525794" cy="5954243"/>
          </a:xfrm>
          <a:prstGeom prst="rect">
            <a:avLst/>
          </a:prstGeom>
        </p:spPr>
      </p:pic>
      <p:sp>
        <p:nvSpPr>
          <p:cNvPr id="3" name="Quadro 2"/>
          <p:cNvSpPr/>
          <p:nvPr/>
        </p:nvSpPr>
        <p:spPr>
          <a:xfrm>
            <a:off x="1050549" y="5968354"/>
            <a:ext cx="1017430" cy="389521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29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73" y="2049234"/>
            <a:ext cx="2638610" cy="4134938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60" y="2049234"/>
            <a:ext cx="2929256" cy="412350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68" y="2060662"/>
            <a:ext cx="2817276" cy="412351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833" y="2049233"/>
            <a:ext cx="2907657" cy="412351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-68493" y="6150114"/>
            <a:ext cx="12060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Arial Rounded MT Bold" panose="020F0704030504030204" pitchFamily="34" charset="0"/>
              </a:rPr>
              <a:t>    Janeiro          </a:t>
            </a:r>
            <a:r>
              <a:rPr lang="pt-BR" sz="4000" dirty="0" smtClean="0">
                <a:latin typeface="Arial Rounded MT Bold" panose="020F0704030504030204" pitchFamily="34" charset="0"/>
              </a:rPr>
              <a:t>Abril</a:t>
            </a:r>
            <a:r>
              <a:rPr lang="pt-BR" sz="4000" dirty="0" smtClean="0">
                <a:latin typeface="Arial Rounded MT Bold" panose="020F0704030504030204" pitchFamily="34" charset="0"/>
              </a:rPr>
              <a:t>             Junho         </a:t>
            </a:r>
            <a:r>
              <a:rPr lang="pt-BR" sz="4000" dirty="0" smtClean="0">
                <a:latin typeface="Arial Rounded MT Bold" panose="020F0704030504030204" pitchFamily="34" charset="0"/>
              </a:rPr>
              <a:t>Dezembro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004640" y="649377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Austrália em 2018?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627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3" y="526739"/>
            <a:ext cx="11538857" cy="5938455"/>
          </a:xfrm>
        </p:spPr>
      </p:pic>
      <p:sp>
        <p:nvSpPr>
          <p:cNvPr id="5" name="Quadro 4"/>
          <p:cNvSpPr/>
          <p:nvPr/>
        </p:nvSpPr>
        <p:spPr>
          <a:xfrm>
            <a:off x="776597" y="6007175"/>
            <a:ext cx="927278" cy="353517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88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96" y="2280425"/>
            <a:ext cx="2620568" cy="3882797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866" y="2274214"/>
            <a:ext cx="2630620" cy="3882796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466329" y="6132300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Janeiro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408870" y="6127365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Abril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67" y="2314645"/>
            <a:ext cx="2619314" cy="387658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245239" y="6109551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Junho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860" y="2280425"/>
            <a:ext cx="2639955" cy="3876585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9081609" y="6109551"/>
            <a:ext cx="265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 Rounded MT Bold" panose="020F0704030504030204" pitchFamily="34" charset="0"/>
              </a:rPr>
              <a:t>Julho </a:t>
            </a:r>
            <a:endParaRPr lang="pt-BR" sz="3200" dirty="0">
              <a:latin typeface="Arial Rounded MT Bold" panose="020F070403050403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897482" y="620021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 mês teve maior bilheteria na Austrália em 2019?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53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9" y="369302"/>
            <a:ext cx="11538856" cy="5983528"/>
          </a:xfrm>
          <a:prstGeom prst="rect">
            <a:avLst/>
          </a:prstGeom>
        </p:spPr>
      </p:pic>
      <p:sp>
        <p:nvSpPr>
          <p:cNvPr id="5" name="Quadro 4"/>
          <p:cNvSpPr/>
          <p:nvPr/>
        </p:nvSpPr>
        <p:spPr>
          <a:xfrm>
            <a:off x="9297262" y="5901568"/>
            <a:ext cx="824246" cy="327759"/>
          </a:xfrm>
          <a:prstGeom prst="fram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71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952" y="1787877"/>
            <a:ext cx="2776802" cy="4450077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248" y="1790101"/>
            <a:ext cx="2825520" cy="444785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399" y="1787877"/>
            <a:ext cx="3048304" cy="445007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790101"/>
            <a:ext cx="2715025" cy="444785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0393" y="6150114"/>
            <a:ext cx="12084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latin typeface="Bahnschrift Condensed" panose="020B0502040204020203" pitchFamily="34" charset="0"/>
              </a:rPr>
              <a:t> </a:t>
            </a:r>
            <a:r>
              <a:rPr lang="pt-BR" sz="4000" dirty="0" smtClean="0">
                <a:latin typeface="Arial Rounded MT Bold" panose="020F0704030504030204" pitchFamily="34" charset="0"/>
              </a:rPr>
              <a:t>Aventura    </a:t>
            </a:r>
            <a:r>
              <a:rPr lang="pt-BR" sz="4000" dirty="0" smtClean="0">
                <a:latin typeface="Arial Rounded MT Bold" panose="020F0704030504030204" pitchFamily="34" charset="0"/>
              </a:rPr>
              <a:t>  Animação        Ação              Musical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888916" y="380011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Quais foram os gêneros mais populares?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514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48" y="470261"/>
            <a:ext cx="11687042" cy="602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2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" y="91441"/>
            <a:ext cx="11978642" cy="6505302"/>
          </a:xfrm>
          <a:prstGeom prst="rect">
            <a:avLst/>
          </a:prstGeom>
        </p:spPr>
      </p:pic>
      <p:cxnSp>
        <p:nvCxnSpPr>
          <p:cNvPr id="5" name="Conector reto 4"/>
          <p:cNvCxnSpPr/>
          <p:nvPr/>
        </p:nvCxnSpPr>
        <p:spPr>
          <a:xfrm>
            <a:off x="1711234" y="1789611"/>
            <a:ext cx="42193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5930537" y="1789611"/>
            <a:ext cx="0" cy="35400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flipH="1">
            <a:off x="1593669" y="5329646"/>
            <a:ext cx="43368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46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06" y="284892"/>
            <a:ext cx="11398217" cy="61184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927463" y="2292531"/>
            <a:ext cx="5172891" cy="2462349"/>
          </a:xfrm>
          <a:prstGeom prst="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8281851" y="2116183"/>
            <a:ext cx="731522" cy="3526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/>
          <p:cNvCxnSpPr/>
          <p:nvPr/>
        </p:nvCxnSpPr>
        <p:spPr>
          <a:xfrm flipV="1">
            <a:off x="9072155" y="986245"/>
            <a:ext cx="1110342" cy="13062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9916886" y="470262"/>
            <a:ext cx="1891937" cy="4441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9916886" y="470263"/>
            <a:ext cx="1774371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tx2">
                    <a:lumMod val="10000"/>
                  </a:schemeClr>
                </a:solidFill>
                <a:latin typeface="American Purpose"/>
              </a:rPr>
              <a:t>ZOOM</a:t>
            </a:r>
            <a:endParaRPr lang="pt-BR" sz="2400" b="1" dirty="0">
              <a:solidFill>
                <a:schemeClr val="tx2">
                  <a:lumMod val="10000"/>
                </a:schemeClr>
              </a:solidFill>
              <a:latin typeface="American Purpose"/>
            </a:endParaRPr>
          </a:p>
        </p:txBody>
      </p:sp>
      <p:cxnSp>
        <p:nvCxnSpPr>
          <p:cNvPr id="25" name="Conector reto 24"/>
          <p:cNvCxnSpPr/>
          <p:nvPr/>
        </p:nvCxnSpPr>
        <p:spPr>
          <a:xfrm flipV="1">
            <a:off x="1829168" y="3507652"/>
            <a:ext cx="483325" cy="65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9627326" y="2468880"/>
            <a:ext cx="1567543" cy="535577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64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-301" t="4375" r="301" b="7232"/>
          <a:stretch/>
        </p:blipFill>
        <p:spPr>
          <a:xfrm>
            <a:off x="165189" y="496387"/>
            <a:ext cx="11828316" cy="5878286"/>
          </a:xfrm>
          <a:prstGeom prst="rect">
            <a:avLst/>
          </a:prstGeom>
        </p:spPr>
      </p:pic>
      <p:cxnSp>
        <p:nvCxnSpPr>
          <p:cNvPr id="6" name="Conector de Seta Reta 5"/>
          <p:cNvCxnSpPr/>
          <p:nvPr/>
        </p:nvCxnSpPr>
        <p:spPr>
          <a:xfrm>
            <a:off x="470263" y="836022"/>
            <a:ext cx="653143" cy="67926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326571" y="1515291"/>
            <a:ext cx="4689566" cy="418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991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6" y="360610"/>
            <a:ext cx="11347859" cy="6144693"/>
          </a:xfrm>
        </p:spPr>
      </p:pic>
      <p:cxnSp>
        <p:nvCxnSpPr>
          <p:cNvPr id="4" name="Conector de Seta Reta 3"/>
          <p:cNvCxnSpPr/>
          <p:nvPr/>
        </p:nvCxnSpPr>
        <p:spPr>
          <a:xfrm flipH="1">
            <a:off x="3317966" y="783771"/>
            <a:ext cx="1201783" cy="7783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6" y="324544"/>
            <a:ext cx="11406077" cy="6193822"/>
          </a:xfrm>
        </p:spPr>
      </p:pic>
    </p:spTree>
    <p:extLst>
      <p:ext uri="{BB962C8B-B14F-4D97-AF65-F5344CB8AC3E}">
        <p14:creationId xmlns:p14="http://schemas.microsoft.com/office/powerpoint/2010/main" val="167461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321" y="2102877"/>
            <a:ext cx="2875370" cy="410672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69" y="2102877"/>
            <a:ext cx="2884236" cy="413049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019" y="2102877"/>
            <a:ext cx="2771235" cy="410672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582" y="2102877"/>
            <a:ext cx="2794710" cy="403490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2482897" y="668559"/>
            <a:ext cx="72955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Gêneros </a:t>
            </a:r>
            <a:r>
              <a:rPr lang="pt-BR" sz="5400" b="1" dirty="0" smtClean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X </a:t>
            </a:r>
            <a:r>
              <a:rPr lang="pt-BR" sz="5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Bilheterias</a:t>
            </a:r>
            <a:endParaRPr lang="pt-BR" sz="5400" dirty="0"/>
          </a:p>
        </p:txBody>
      </p:sp>
    </p:spTree>
    <p:extLst>
      <p:ext uri="{BB962C8B-B14F-4D97-AF65-F5344CB8AC3E}">
        <p14:creationId xmlns:p14="http://schemas.microsoft.com/office/powerpoint/2010/main" val="14407609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" b="5292"/>
          <a:stretch/>
        </p:blipFill>
        <p:spPr>
          <a:xfrm>
            <a:off x="470262" y="535577"/>
            <a:ext cx="11246200" cy="58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36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-1831" b="5330"/>
          <a:stretch/>
        </p:blipFill>
        <p:spPr>
          <a:xfrm>
            <a:off x="0" y="169098"/>
            <a:ext cx="12415234" cy="648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297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5" b="6215"/>
          <a:stretch/>
        </p:blipFill>
        <p:spPr>
          <a:xfrm>
            <a:off x="457200" y="483326"/>
            <a:ext cx="11323028" cy="579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9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6418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9" y="182879"/>
            <a:ext cx="11782697" cy="6492241"/>
          </a:xfr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5" name="Retângulo 4"/>
          <p:cNvSpPr/>
          <p:nvPr/>
        </p:nvSpPr>
        <p:spPr>
          <a:xfrm>
            <a:off x="731520" y="1162594"/>
            <a:ext cx="6505303" cy="188105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>
            <a:stCxn id="5" idx="3"/>
          </p:cNvCxnSpPr>
          <p:nvPr/>
        </p:nvCxnSpPr>
        <p:spPr>
          <a:xfrm>
            <a:off x="7236823" y="2103120"/>
            <a:ext cx="901337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307977" y="1749177"/>
            <a:ext cx="2952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tx2">
                    <a:lumMod val="10000"/>
                  </a:schemeClr>
                </a:solidFill>
                <a:latin typeface="Arial Rounded MT Bold" panose="020F0704030504030204" pitchFamily="34" charset="0"/>
              </a:rPr>
              <a:t>Filtrando os gêneros  e selecionando o país</a:t>
            </a:r>
            <a:endParaRPr lang="pt-BR" sz="2000" dirty="0">
              <a:solidFill>
                <a:schemeClr val="tx2">
                  <a:lumMod val="1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731520" y="3043646"/>
            <a:ext cx="9157063" cy="176348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731520" y="4807131"/>
            <a:ext cx="11234057" cy="1319349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48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55759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47886" y="488109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Nossos c</a:t>
            </a: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anais de comunicação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Pentágono 8"/>
          <p:cNvSpPr/>
          <p:nvPr/>
        </p:nvSpPr>
        <p:spPr>
          <a:xfrm>
            <a:off x="4193178" y="2401082"/>
            <a:ext cx="4885508" cy="999544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193178" y="2659036"/>
            <a:ext cx="464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YouTube</a:t>
            </a:r>
            <a:r>
              <a:rPr lang="pt-BR" sz="2400" dirty="0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: Estatística é com R!</a:t>
            </a:r>
            <a:endParaRPr lang="pt-BR" sz="24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13" name="Pentágono 12"/>
          <p:cNvSpPr/>
          <p:nvPr/>
        </p:nvSpPr>
        <p:spPr>
          <a:xfrm rot="10800000">
            <a:off x="2644626" y="5139919"/>
            <a:ext cx="4627818" cy="999544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410889" y="5414030"/>
            <a:ext cx="464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Instagram: </a:t>
            </a:r>
            <a:r>
              <a:rPr lang="pt-BR" sz="2400" dirty="0" err="1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rladies.niteroi</a:t>
            </a:r>
            <a:endParaRPr lang="pt-BR" sz="24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15001" t="16133" r="15916" b="6458"/>
          <a:stretch/>
        </p:blipFill>
        <p:spPr>
          <a:xfrm>
            <a:off x="7272444" y="3942822"/>
            <a:ext cx="4444939" cy="2800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8D192B18-8FCE-0549-991F-11DBE1C9C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16" y="1975013"/>
            <a:ext cx="3795462" cy="3012948"/>
          </a:xfrm>
          <a:prstGeom prst="roundRect">
            <a:avLst>
              <a:gd name="adj" fmla="val 340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3229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-301" t="4554" r="301" b="5267"/>
          <a:stretch/>
        </p:blipFill>
        <p:spPr>
          <a:xfrm>
            <a:off x="256631" y="548639"/>
            <a:ext cx="11619861" cy="5891350"/>
          </a:xfrm>
          <a:prstGeom prst="rect">
            <a:avLst/>
          </a:prstGeom>
        </p:spPr>
      </p:pic>
      <p:cxnSp>
        <p:nvCxnSpPr>
          <p:cNvPr id="6" name="Conector de Seta Reta 5"/>
          <p:cNvCxnSpPr/>
          <p:nvPr/>
        </p:nvCxnSpPr>
        <p:spPr>
          <a:xfrm>
            <a:off x="4624251" y="3984171"/>
            <a:ext cx="496389" cy="5878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4624251" y="4572000"/>
            <a:ext cx="1201783" cy="17242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97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47886" y="488109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Nossos c</a:t>
            </a: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anais de comunicação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Pentágono 6"/>
          <p:cNvSpPr/>
          <p:nvPr/>
        </p:nvSpPr>
        <p:spPr>
          <a:xfrm>
            <a:off x="4709147" y="2214462"/>
            <a:ext cx="4885508" cy="999544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Pentágono 7"/>
          <p:cNvSpPr/>
          <p:nvPr/>
        </p:nvSpPr>
        <p:spPr>
          <a:xfrm rot="10800000">
            <a:off x="2712964" y="5048069"/>
            <a:ext cx="4885508" cy="999544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0141" t="10121" r="11689" b="6082"/>
          <a:stretch/>
        </p:blipFill>
        <p:spPr>
          <a:xfrm>
            <a:off x="527357" y="1840793"/>
            <a:ext cx="4371215" cy="26345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12359" t="9182" r="36725" b="29192"/>
          <a:stretch/>
        </p:blipFill>
        <p:spPr>
          <a:xfrm>
            <a:off x="7341299" y="3679116"/>
            <a:ext cx="4245455" cy="27379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CaixaDeTexto 8"/>
          <p:cNvSpPr txBox="1"/>
          <p:nvPr/>
        </p:nvSpPr>
        <p:spPr>
          <a:xfrm>
            <a:off x="4898572" y="2483401"/>
            <a:ext cx="464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Meetup</a:t>
            </a:r>
            <a:r>
              <a:rPr lang="pt-BR" sz="2400" dirty="0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: R Ladies Niterói</a:t>
            </a:r>
            <a:endParaRPr lang="pt-BR" sz="24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954627" y="5317008"/>
            <a:ext cx="464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Facebook</a:t>
            </a:r>
            <a:r>
              <a:rPr lang="pt-BR" sz="2400" dirty="0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: R – Ladies Niterói </a:t>
            </a:r>
            <a:endParaRPr lang="pt-BR" sz="24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689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47886" y="488109"/>
            <a:ext cx="10527377" cy="12612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400" b="1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Nossos c</a:t>
            </a:r>
            <a:r>
              <a:rPr lang="pt-BR" sz="54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anais de comunicação</a:t>
            </a:r>
            <a:endParaRPr lang="pt-BR" sz="54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Pentágono 5"/>
          <p:cNvSpPr/>
          <p:nvPr/>
        </p:nvSpPr>
        <p:spPr>
          <a:xfrm>
            <a:off x="5733216" y="4160828"/>
            <a:ext cx="4885508" cy="999544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4066" t="9182" r="15160" b="5706"/>
          <a:stretch/>
        </p:blipFill>
        <p:spPr>
          <a:xfrm>
            <a:off x="263710" y="1940031"/>
            <a:ext cx="5525036" cy="37355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aixaDeTexto 6"/>
          <p:cNvSpPr txBox="1"/>
          <p:nvPr/>
        </p:nvSpPr>
        <p:spPr>
          <a:xfrm>
            <a:off x="5974879" y="4429767"/>
            <a:ext cx="4643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Portal Estatística é com R</a:t>
            </a:r>
            <a:endParaRPr lang="pt-BR" sz="24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431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Arredondado 5"/>
          <p:cNvSpPr/>
          <p:nvPr/>
        </p:nvSpPr>
        <p:spPr>
          <a:xfrm>
            <a:off x="6313997" y="718457"/>
            <a:ext cx="4737181" cy="56692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99" y="242062"/>
            <a:ext cx="4571429" cy="6400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784260" y="1229383"/>
            <a:ext cx="413628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tx2">
                    <a:lumMod val="10000"/>
                  </a:schemeClr>
                </a:solidFill>
              </a:rPr>
              <a:t>Os módulos são</a:t>
            </a:r>
            <a:r>
              <a:rPr lang="pt-BR" sz="2400" b="1" dirty="0" smtClean="0">
                <a:solidFill>
                  <a:schemeClr val="tx2">
                    <a:lumMod val="10000"/>
                  </a:schemeClr>
                </a:solidFill>
              </a:rPr>
              <a:t>:</a:t>
            </a:r>
            <a:endParaRPr lang="pt-BR" sz="20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pt-BR" sz="2000" dirty="0" smtClean="0">
                <a:solidFill>
                  <a:schemeClr val="tx2">
                    <a:lumMod val="10000"/>
                  </a:schemeClr>
                </a:solidFill>
              </a:rPr>
              <a:t>-Operações </a:t>
            </a:r>
            <a:r>
              <a:rPr lang="pt-BR" sz="2000" dirty="0">
                <a:solidFill>
                  <a:schemeClr val="tx2">
                    <a:lumMod val="10000"/>
                  </a:schemeClr>
                </a:solidFill>
              </a:rPr>
              <a:t>matemáticas básicas;</a:t>
            </a:r>
            <a:br>
              <a:rPr lang="pt-BR" sz="20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pt-BR" sz="2000" dirty="0">
                <a:solidFill>
                  <a:schemeClr val="tx2">
                    <a:lumMod val="10000"/>
                  </a:schemeClr>
                </a:solidFill>
              </a:rPr>
              <a:t>- Criação de vetor numérico;</a:t>
            </a:r>
            <a:br>
              <a:rPr lang="pt-BR" sz="20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pt-BR" sz="2000" dirty="0">
                <a:solidFill>
                  <a:schemeClr val="tx2">
                    <a:lumMod val="10000"/>
                  </a:schemeClr>
                </a:solidFill>
              </a:rPr>
              <a:t>- Criação de vetor de caractere;</a:t>
            </a:r>
            <a:br>
              <a:rPr lang="pt-BR" sz="20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pt-BR" sz="2000" dirty="0">
                <a:solidFill>
                  <a:schemeClr val="tx2">
                    <a:lumMod val="10000"/>
                  </a:schemeClr>
                </a:solidFill>
              </a:rPr>
              <a:t>- Operações com vetores;</a:t>
            </a:r>
            <a:br>
              <a:rPr lang="pt-BR" sz="20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pt-BR" sz="2000" dirty="0">
                <a:solidFill>
                  <a:schemeClr val="tx2">
                    <a:lumMod val="10000"/>
                  </a:schemeClr>
                </a:solidFill>
              </a:rPr>
              <a:t>- Criação e Operações com Matrizes;</a:t>
            </a:r>
            <a:br>
              <a:rPr lang="pt-BR" sz="20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pt-BR" sz="2000" dirty="0">
                <a:solidFill>
                  <a:schemeClr val="tx2">
                    <a:lumMod val="10000"/>
                  </a:schemeClr>
                </a:solidFill>
              </a:rPr>
              <a:t>- Criação e Operações com data frames;</a:t>
            </a:r>
            <a:br>
              <a:rPr lang="pt-BR" sz="20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pt-BR" sz="2000" dirty="0">
                <a:solidFill>
                  <a:schemeClr val="tx2">
                    <a:lumMod val="10000"/>
                  </a:schemeClr>
                </a:solidFill>
              </a:rPr>
              <a:t>- Leitura de CSV;</a:t>
            </a:r>
            <a:br>
              <a:rPr lang="pt-BR" sz="20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pt-BR" sz="2000" dirty="0">
                <a:solidFill>
                  <a:schemeClr val="tx2">
                    <a:lumMod val="10000"/>
                  </a:schemeClr>
                </a:solidFill>
              </a:rPr>
              <a:t>- Medidas Estatísticas</a:t>
            </a:r>
            <a:r>
              <a:rPr lang="pt-BR" sz="2000" dirty="0" smtClean="0">
                <a:solidFill>
                  <a:schemeClr val="tx2">
                    <a:lumMod val="10000"/>
                  </a:schemeClr>
                </a:solidFill>
              </a:rPr>
              <a:t>.</a:t>
            </a:r>
          </a:p>
          <a:p>
            <a:r>
              <a:rPr lang="pt-BR" sz="1600" b="1" dirty="0" smtClean="0">
                <a:solidFill>
                  <a:schemeClr val="tx2">
                    <a:lumMod val="10000"/>
                  </a:schemeClr>
                </a:solidFill>
              </a:rPr>
              <a:t>Evento </a:t>
            </a:r>
            <a:r>
              <a:rPr lang="pt-BR" sz="1600" b="1" dirty="0">
                <a:solidFill>
                  <a:schemeClr val="tx2">
                    <a:lumMod val="10000"/>
                  </a:schemeClr>
                </a:solidFill>
              </a:rPr>
              <a:t>gratuito e com emissão de certificado! </a:t>
            </a:r>
            <a:endParaRPr lang="pt-BR" sz="2000" b="1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74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795636" y="4004947"/>
            <a:ext cx="10527377" cy="25816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115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Muito Obrigada</a:t>
            </a:r>
            <a:endParaRPr lang="pt-BR" sz="115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275" y="184732"/>
            <a:ext cx="3359056" cy="382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5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Terminação 3"/>
          <p:cNvSpPr/>
          <p:nvPr/>
        </p:nvSpPr>
        <p:spPr>
          <a:xfrm>
            <a:off x="404949" y="1776549"/>
            <a:ext cx="11390811" cy="3187337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580605" y="2403566"/>
            <a:ext cx="8712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chemeClr val="tx2">
                    <a:lumMod val="10000"/>
                  </a:schemeClr>
                </a:solidFill>
              </a:rPr>
              <a:t>Para mais informações de como instalar acesse nosso canal no </a:t>
            </a:r>
            <a:r>
              <a:rPr lang="pt-BR" sz="3600" dirty="0" err="1" smtClean="0">
                <a:solidFill>
                  <a:schemeClr val="tx2">
                    <a:lumMod val="10000"/>
                  </a:schemeClr>
                </a:solidFill>
              </a:rPr>
              <a:t>YouTube</a:t>
            </a:r>
            <a:r>
              <a:rPr lang="pt-BR" sz="3600" dirty="0" smtClean="0">
                <a:solidFill>
                  <a:schemeClr val="tx2">
                    <a:lumMod val="10000"/>
                  </a:schemeClr>
                </a:solidFill>
              </a:rPr>
              <a:t>: </a:t>
            </a:r>
            <a:r>
              <a:rPr lang="pt-BR" sz="3600" b="1" dirty="0" smtClean="0">
                <a:solidFill>
                  <a:schemeClr val="tx2">
                    <a:lumMod val="10000"/>
                  </a:schemeClr>
                </a:solidFill>
              </a:rPr>
              <a:t>Estatística é com R!</a:t>
            </a:r>
          </a:p>
          <a:p>
            <a:pPr algn="ctr"/>
            <a:endParaRPr lang="pt-BR" sz="36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57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9"/>
            <a:ext cx="1764406" cy="261132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40" b="4862"/>
          <a:stretch/>
        </p:blipFill>
        <p:spPr>
          <a:xfrm>
            <a:off x="0" y="4246679"/>
            <a:ext cx="1917048" cy="261132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6" y="0"/>
            <a:ext cx="1778384" cy="261132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790" y="-6439"/>
            <a:ext cx="1773703" cy="260488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197" y="-19317"/>
            <a:ext cx="1660274" cy="261562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20" b="5044"/>
          <a:stretch/>
        </p:blipFill>
        <p:spPr>
          <a:xfrm>
            <a:off x="6967471" y="-19317"/>
            <a:ext cx="1784276" cy="2615627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008" b="5044"/>
          <a:stretch/>
        </p:blipFill>
        <p:spPr>
          <a:xfrm>
            <a:off x="1764407" y="4253118"/>
            <a:ext cx="1898492" cy="258865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7" b="4862"/>
          <a:stretch/>
        </p:blipFill>
        <p:spPr>
          <a:xfrm>
            <a:off x="3662899" y="4253118"/>
            <a:ext cx="1846693" cy="260488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17" b="5592"/>
          <a:stretch/>
        </p:blipFill>
        <p:spPr>
          <a:xfrm>
            <a:off x="5509593" y="4253118"/>
            <a:ext cx="1829124" cy="260488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09" b="5325"/>
          <a:stretch/>
        </p:blipFill>
        <p:spPr>
          <a:xfrm>
            <a:off x="10873238" y="4234955"/>
            <a:ext cx="1348813" cy="2590787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78" y="1"/>
            <a:ext cx="1759018" cy="259631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7"/>
          <a:stretch/>
        </p:blipFill>
        <p:spPr>
          <a:xfrm>
            <a:off x="7338717" y="4235955"/>
            <a:ext cx="1705397" cy="2632769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979" b="9136"/>
          <a:stretch/>
        </p:blipFill>
        <p:spPr>
          <a:xfrm>
            <a:off x="9069705" y="4234956"/>
            <a:ext cx="1926525" cy="2590787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8"/>
          <a:stretch/>
        </p:blipFill>
        <p:spPr>
          <a:xfrm>
            <a:off x="10516154" y="954"/>
            <a:ext cx="1692518" cy="2595356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542770" y="2666629"/>
            <a:ext cx="11075156" cy="17132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70000"/>
              </a:lnSpc>
            </a:pPr>
            <a:r>
              <a:rPr lang="pt-BR" sz="5000" b="1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Análise das bilheterias mundiais do cinema usando o R</a:t>
            </a:r>
          </a:p>
          <a:p>
            <a:pPr algn="ctr">
              <a:lnSpc>
                <a:spcPct val="70000"/>
              </a:lnSpc>
            </a:pPr>
            <a:r>
              <a:rPr lang="pt-BR" sz="5000" b="1" cap="none" spc="0" dirty="0" smtClean="0">
                <a:ln w="10160">
                  <a:solidFill>
                    <a:schemeClr val="tx2">
                      <a:lumMod val="1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2018 - 2019</a:t>
            </a:r>
            <a:endParaRPr lang="pt-BR" sz="5000" b="1" cap="none" spc="0" dirty="0">
              <a:ln w="10160">
                <a:solidFill>
                  <a:schemeClr val="tx2">
                    <a:lumMod val="1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247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Personalizada 1">
      <a:dk1>
        <a:srgbClr val="E32D91"/>
      </a:dk1>
      <a:lt1>
        <a:sysClr val="window" lastClr="FFFFFF"/>
      </a:lt1>
      <a:dk2>
        <a:srgbClr val="C830CC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Malh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h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Em Tiras</Template>
  <TotalTime>1133</TotalTime>
  <Words>535</Words>
  <Application>Microsoft Office PowerPoint</Application>
  <PresentationFormat>Widescreen</PresentationFormat>
  <Paragraphs>108</Paragraphs>
  <Slides>73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73</vt:i4>
      </vt:variant>
    </vt:vector>
  </HeadingPairs>
  <TitlesOfParts>
    <vt:vector size="79" baseType="lpstr">
      <vt:lpstr>American Purpose</vt:lpstr>
      <vt:lpstr>Arial</vt:lpstr>
      <vt:lpstr>Arial Rounded MT Bold</vt:lpstr>
      <vt:lpstr>Bahnschrift Condensed</vt:lpstr>
      <vt:lpstr>Century Gothic</vt:lpstr>
      <vt:lpstr>Malha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Pretinho2</dc:creator>
  <cp:lastModifiedBy>SERUFF</cp:lastModifiedBy>
  <cp:revision>109</cp:revision>
  <dcterms:created xsi:type="dcterms:W3CDTF">2019-09-10T15:04:59Z</dcterms:created>
  <dcterms:modified xsi:type="dcterms:W3CDTF">2019-09-19T18:15:52Z</dcterms:modified>
</cp:coreProperties>
</file>